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media/image2.jpeg" ContentType="image/jpeg"/>
  <Override PartName="/ppt/media/image3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1pPr>
    <a:lvl2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2pPr>
    <a:lvl3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3pPr>
    <a:lvl4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4pPr>
    <a:lvl5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5pPr>
    <a:lvl6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6pPr>
    <a:lvl7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7pPr>
    <a:lvl8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8pPr>
    <a:lvl9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60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B59660"/>
              </a:solidFill>
              <a:prstDash val="solid"/>
              <a:miter lim="400000"/>
            </a:ln>
          </a:left>
          <a:right>
            <a:ln w="12700" cap="flat">
              <a:solidFill>
                <a:srgbClr val="B59660"/>
              </a:solidFill>
              <a:prstDash val="solid"/>
              <a:miter lim="400000"/>
            </a:ln>
          </a:right>
          <a:top>
            <a:ln w="127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solidFill>
                <a:srgbClr val="B59660"/>
              </a:solidFill>
              <a:prstDash val="solid"/>
              <a:miter lim="400000"/>
            </a:ln>
          </a:bottom>
          <a:insideH>
            <a:ln w="12700" cap="flat">
              <a:solidFill>
                <a:srgbClr val="B59660"/>
              </a:solidFill>
              <a:prstDash val="solid"/>
              <a:miter lim="400000"/>
            </a:ln>
          </a:insideH>
          <a:insideV>
            <a:ln w="12700" cap="flat">
              <a:solidFill>
                <a:srgbClr val="B5966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F8E8A">
              <a:alpha val="80000"/>
            </a:srgbClr>
          </a:solidFill>
        </a:fill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90000"/>
            </a:schemeClr>
          </a:solidFill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90000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11000"/>
            </a:srgbClr>
          </a:solidFill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0.png>
</file>

<file path=ppt/media/image11.png>
</file>

<file path=ppt/media/image12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7" name="Shape 14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19200" y="2946400"/>
            <a:ext cx="21958300" cy="40894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19200" y="7327900"/>
            <a:ext cx="21958300" cy="19685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7" name="Body Level One…"/>
          <p:cNvSpPr txBox="1"/>
          <p:nvPr>
            <p:ph type="body" sz="half" idx="1"/>
          </p:nvPr>
        </p:nvSpPr>
        <p:spPr>
          <a:xfrm>
            <a:off x="1219200" y="3695700"/>
            <a:ext cx="13512800" cy="9105900"/>
          </a:xfrm>
          <a:prstGeom prst="rect">
            <a:avLst/>
          </a:prstGeom>
        </p:spPr>
        <p:txBody>
          <a:bodyPr/>
          <a:lstStyle>
            <a:lvl1pPr marL="571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1pPr>
            <a:lvl2pPr marL="11430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2pPr>
            <a:lvl3pPr marL="1714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3pPr>
            <a:lvl4pPr marL="22860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4pPr>
            <a:lvl5pPr marL="2857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Body Level One…"/>
          <p:cNvSpPr txBox="1"/>
          <p:nvPr>
            <p:ph type="body" idx="1"/>
          </p:nvPr>
        </p:nvSpPr>
        <p:spPr>
          <a:xfrm>
            <a:off x="1219200" y="914400"/>
            <a:ext cx="21958300" cy="118999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lose-up of roasted coffee beans on white canvas"/>
          <p:cNvSpPr/>
          <p:nvPr>
            <p:ph type="pic" sz="half" idx="21"/>
          </p:nvPr>
        </p:nvSpPr>
        <p:spPr>
          <a:xfrm>
            <a:off x="11723140" y="6570950"/>
            <a:ext cx="11849101" cy="78457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4" name="Close-up of an artistic latte in a white mug"/>
          <p:cNvSpPr/>
          <p:nvPr>
            <p:ph type="pic" sz="half" idx="22"/>
          </p:nvPr>
        </p:nvSpPr>
        <p:spPr>
          <a:xfrm>
            <a:off x="12224066" y="-483729"/>
            <a:ext cx="11569701" cy="772741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Close-up of a double shot of espresso being poured from an espresso maker"/>
          <p:cNvSpPr/>
          <p:nvPr>
            <p:ph type="pic" idx="23"/>
          </p:nvPr>
        </p:nvSpPr>
        <p:spPr>
          <a:xfrm>
            <a:off x="660400" y="-3810000"/>
            <a:ext cx="12005733" cy="18008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–Johnny Appleseed"/>
          <p:cNvSpPr txBox="1"/>
          <p:nvPr>
            <p:ph type="body" sz="quarter" idx="21"/>
          </p:nvPr>
        </p:nvSpPr>
        <p:spPr>
          <a:xfrm>
            <a:off x="3835400" y="9334500"/>
            <a:ext cx="16687800" cy="838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4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24" name="“Type a quote here”"/>
          <p:cNvSpPr txBox="1"/>
          <p:nvPr>
            <p:ph type="body" sz="quarter" idx="22"/>
          </p:nvPr>
        </p:nvSpPr>
        <p:spPr>
          <a:xfrm>
            <a:off x="3835400" y="5924550"/>
            <a:ext cx="16687800" cy="1104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</a:lvl1pPr>
          </a:lstStyle>
          <a:p>
            <a:pPr/>
            <a:r>
              <a:t>“Type a quote here” 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lose-up of an artistic latte in a white mug"/>
          <p:cNvSpPr/>
          <p:nvPr>
            <p:ph type="pic" idx="21"/>
          </p:nvPr>
        </p:nvSpPr>
        <p:spPr>
          <a:xfrm>
            <a:off x="-2298700" y="-1143000"/>
            <a:ext cx="27432000" cy="1682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lose-up of a double shot of espresso being poured from an espresso maker"/>
          <p:cNvSpPr/>
          <p:nvPr>
            <p:ph type="pic" sz="half" idx="21"/>
          </p:nvPr>
        </p:nvSpPr>
        <p:spPr>
          <a:xfrm>
            <a:off x="8331200" y="-647700"/>
            <a:ext cx="7797800" cy="11696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Close-up of an artistic latte in a white mug"/>
          <p:cNvSpPr/>
          <p:nvPr>
            <p:ph type="pic" idx="22"/>
          </p:nvPr>
        </p:nvSpPr>
        <p:spPr>
          <a:xfrm>
            <a:off x="10388141" y="-774700"/>
            <a:ext cx="15839321" cy="1057910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Close-up of roasted coffee beans"/>
          <p:cNvSpPr/>
          <p:nvPr>
            <p:ph type="pic" sz="half" idx="23"/>
          </p:nvPr>
        </p:nvSpPr>
        <p:spPr>
          <a:xfrm>
            <a:off x="533400" y="-889000"/>
            <a:ext cx="7797800" cy="1165013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3" name="Title Text"/>
          <p:cNvSpPr txBox="1"/>
          <p:nvPr>
            <p:ph type="title"/>
          </p:nvPr>
        </p:nvSpPr>
        <p:spPr>
          <a:xfrm>
            <a:off x="1219200" y="9550400"/>
            <a:ext cx="21958300" cy="20066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sz="quarter" idx="1"/>
          </p:nvPr>
        </p:nvSpPr>
        <p:spPr>
          <a:xfrm>
            <a:off x="1219200" y="11531600"/>
            <a:ext cx="21958300" cy="1803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metal scoop scooping roasted coffee beans from a container"/>
          <p:cNvSpPr/>
          <p:nvPr>
            <p:ph type="pic" idx="21"/>
          </p:nvPr>
        </p:nvSpPr>
        <p:spPr>
          <a:xfrm>
            <a:off x="508000" y="-1244600"/>
            <a:ext cx="23368472" cy="1143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3" name="Title Text"/>
          <p:cNvSpPr txBox="1"/>
          <p:nvPr>
            <p:ph type="title"/>
          </p:nvPr>
        </p:nvSpPr>
        <p:spPr>
          <a:xfrm>
            <a:off x="1219200" y="9550400"/>
            <a:ext cx="21958300" cy="20066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Body Level One…"/>
          <p:cNvSpPr txBox="1"/>
          <p:nvPr>
            <p:ph type="body" sz="quarter" idx="1"/>
          </p:nvPr>
        </p:nvSpPr>
        <p:spPr>
          <a:xfrm>
            <a:off x="1219200" y="11531600"/>
            <a:ext cx="21958300" cy="1803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/>
          <p:nvPr>
            <p:ph type="title"/>
          </p:nvPr>
        </p:nvSpPr>
        <p:spPr>
          <a:xfrm>
            <a:off x="1219200" y="4762500"/>
            <a:ext cx="21958300" cy="4165600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lose-up of a double shot of espresso being poured from an espresso maker"/>
          <p:cNvSpPr/>
          <p:nvPr>
            <p:ph type="pic" sz="half" idx="21"/>
          </p:nvPr>
        </p:nvSpPr>
        <p:spPr>
          <a:xfrm>
            <a:off x="14871700" y="209550"/>
            <a:ext cx="8585200" cy="12877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Title Text"/>
          <p:cNvSpPr txBox="1"/>
          <p:nvPr>
            <p:ph type="title"/>
          </p:nvPr>
        </p:nvSpPr>
        <p:spPr>
          <a:xfrm>
            <a:off x="1219200" y="2336800"/>
            <a:ext cx="13487400" cy="49149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2" name="Body Level One…"/>
          <p:cNvSpPr txBox="1"/>
          <p:nvPr>
            <p:ph type="body" sz="half" idx="1"/>
          </p:nvPr>
        </p:nvSpPr>
        <p:spPr>
          <a:xfrm>
            <a:off x="1219200" y="7607300"/>
            <a:ext cx="13487400" cy="50546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44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lose-up of a double shot of espresso being poured from an espresso maker"/>
          <p:cNvSpPr/>
          <p:nvPr>
            <p:ph type="pic" sz="half" idx="21"/>
          </p:nvPr>
        </p:nvSpPr>
        <p:spPr>
          <a:xfrm>
            <a:off x="15506700" y="2260600"/>
            <a:ext cx="7988300" cy="1198245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9" name="Body Level One…"/>
          <p:cNvSpPr txBox="1"/>
          <p:nvPr>
            <p:ph type="body" sz="half" idx="1"/>
          </p:nvPr>
        </p:nvSpPr>
        <p:spPr>
          <a:xfrm>
            <a:off x="1219200" y="3694989"/>
            <a:ext cx="13512800" cy="9105901"/>
          </a:xfrm>
          <a:prstGeom prst="rect">
            <a:avLst/>
          </a:prstGeom>
        </p:spPr>
        <p:txBody>
          <a:bodyPr/>
          <a:lstStyle>
            <a:lvl1pPr marL="571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1pPr>
            <a:lvl2pPr marL="11430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2pPr>
            <a:lvl3pPr marL="1714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3pPr>
            <a:lvl4pPr marL="22860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4pPr>
            <a:lvl5pPr marL="2857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sz="half" idx="1"/>
          </p:nvPr>
        </p:nvSpPr>
        <p:spPr>
          <a:xfrm>
            <a:off x="1219200" y="3695700"/>
            <a:ext cx="13512800" cy="9105900"/>
          </a:xfrm>
          <a:prstGeom prst="rect">
            <a:avLst/>
          </a:prstGeom>
        </p:spPr>
        <p:txBody>
          <a:bodyPr/>
          <a:lstStyle>
            <a:lvl1pPr marL="571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1pPr>
            <a:lvl2pPr marL="11430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2pPr>
            <a:lvl3pPr marL="1714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3pPr>
            <a:lvl4pPr marL="22860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4pPr>
            <a:lvl5pPr marL="2857500" indent="-571500">
              <a:lnSpc>
                <a:spcPct val="120000"/>
              </a:lnSpc>
              <a:spcBef>
                <a:spcPts val="34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219200" y="215900"/>
            <a:ext cx="21958300" cy="2768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219200" y="3695700"/>
            <a:ext cx="21958300" cy="910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6100" y="13220700"/>
            <a:ext cx="419100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>
                <a:solidFill>
                  <a:srgbClr val="FFFFFF">
                    <a:alpha val="95000"/>
                  </a:srgb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9pPr>
    </p:titleStyle>
    <p:bodyStyle>
      <a:lvl1pPr marL="7493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1pPr>
      <a:lvl2pPr marL="14986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2pPr>
      <a:lvl3pPr marL="22479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3pPr>
      <a:lvl4pPr marL="29972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4pPr>
      <a:lvl5pPr marL="37465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5pPr>
      <a:lvl6pPr marL="44958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6pPr>
      <a:lvl7pPr marL="52451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7pPr>
      <a:lvl8pPr marL="59944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8pPr>
      <a:lvl9pPr marL="6743700" marR="0" indent="-7493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60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3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Close-up of a double shot of espresso being poured from an espresso maker" descr="Close-up of a double shot of espresso being poured from an espresso maker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318500" y="482600"/>
            <a:ext cx="7772400" cy="8915400"/>
          </a:xfrm>
          <a:prstGeom prst="rect">
            <a:avLst/>
          </a:prstGeom>
        </p:spPr>
      </p:pic>
      <p:pic>
        <p:nvPicPr>
          <p:cNvPr id="150" name="Close-up of an artistic latte in a white mug" descr="Close-up of an artistic latte in a white mug"/>
          <p:cNvPicPr>
            <a:picLocks noChangeAspect="0"/>
          </p:cNvPicPr>
          <p:nvPr>
            <p:ph type="pic" idx="22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6116300" y="482600"/>
            <a:ext cx="7772400" cy="8915400"/>
          </a:xfrm>
          <a:prstGeom prst="rect">
            <a:avLst/>
          </a:prstGeom>
        </p:spPr>
      </p:pic>
      <p:pic>
        <p:nvPicPr>
          <p:cNvPr id="151" name="Close-up of roasted coffee beans" descr="Close-up of roasted coffee beans"/>
          <p:cNvPicPr>
            <a:picLocks noChangeAspect="0"/>
          </p:cNvPicPr>
          <p:nvPr>
            <p:ph type="pic" idx="23"/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20700" y="482129"/>
            <a:ext cx="7772400" cy="8915401"/>
          </a:xfrm>
          <a:prstGeom prst="rect">
            <a:avLst/>
          </a:prstGeom>
        </p:spPr>
      </p:pic>
      <p:sp>
        <p:nvSpPr>
          <p:cNvPr id="152" name="Saga Orchest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Saga Orchestration</a:t>
            </a:r>
          </a:p>
        </p:txBody>
      </p:sp>
      <p:sp>
        <p:nvSpPr>
          <p:cNvPr id="153" name="Using MassTransit*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Using MassTransit*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Screenshot 2024-10-02 at 17.05.40.png" descr="Screenshot 2024-10-02 at 17.05.40.pn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473095" y="1238258"/>
            <a:ext cx="15894384" cy="11239484"/>
          </a:xfrm>
          <a:prstGeom prst="rect">
            <a:avLst/>
          </a:prstGeom>
        </p:spPr>
      </p:pic>
      <p:sp>
        <p:nvSpPr>
          <p:cNvPr id="195" name="The coffee…"/>
          <p:cNvSpPr txBox="1"/>
          <p:nvPr>
            <p:ph type="title"/>
          </p:nvPr>
        </p:nvSpPr>
        <p:spPr>
          <a:xfrm>
            <a:off x="-2761497" y="3128578"/>
            <a:ext cx="13487401" cy="4914901"/>
          </a:xfrm>
          <a:prstGeom prst="rect">
            <a:avLst/>
          </a:prstGeom>
        </p:spPr>
        <p:txBody>
          <a:bodyPr/>
          <a:lstStyle/>
          <a:p>
            <a:pPr/>
            <a:r>
              <a:t>The coffee </a:t>
            </a:r>
          </a:p>
          <a:p>
            <a:pPr/>
            <a:r>
              <a:t>bar</a:t>
            </a:r>
          </a:p>
        </p:txBody>
      </p:sp>
      <p:sp>
        <p:nvSpPr>
          <p:cNvPr id="196" name="ORCHESTRATOR"/>
          <p:cNvSpPr txBox="1"/>
          <p:nvPr/>
        </p:nvSpPr>
        <p:spPr>
          <a:xfrm>
            <a:off x="5636006" y="11409350"/>
            <a:ext cx="13487401" cy="1988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701675">
              <a:spcBef>
                <a:spcPts val="0"/>
              </a:spcBef>
              <a:defRPr b="1" sz="11305">
                <a:solidFill>
                  <a:srgbClr val="61615E"/>
                </a:solidFill>
              </a:defRPr>
            </a:lvl1pPr>
          </a:lstStyle>
          <a:p>
            <a:pPr/>
            <a:r>
              <a:t>ORCHESTRATOR</a:t>
            </a:r>
          </a:p>
        </p:txBody>
      </p:sp>
      <p:sp>
        <p:nvSpPr>
          <p:cNvPr id="197" name="Note"/>
          <p:cNvSpPr txBox="1"/>
          <p:nvPr/>
        </p:nvSpPr>
        <p:spPr>
          <a:xfrm>
            <a:off x="10961199" y="3647171"/>
            <a:ext cx="838610" cy="484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Note</a:t>
            </a:r>
          </a:p>
        </p:txBody>
      </p:sp>
      <p:sp>
        <p:nvSpPr>
          <p:cNvPr id="198" name="Notes"/>
          <p:cNvSpPr txBox="1"/>
          <p:nvPr/>
        </p:nvSpPr>
        <p:spPr>
          <a:xfrm>
            <a:off x="14699536" y="2214912"/>
            <a:ext cx="1048941" cy="385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Notes</a:t>
            </a:r>
          </a:p>
        </p:txBody>
      </p:sp>
      <p:sp>
        <p:nvSpPr>
          <p:cNvPr id="199" name="Notes"/>
          <p:cNvSpPr txBox="1"/>
          <p:nvPr/>
        </p:nvSpPr>
        <p:spPr>
          <a:xfrm>
            <a:off x="14699536" y="4868803"/>
            <a:ext cx="1048941" cy="385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Notes</a:t>
            </a:r>
          </a:p>
        </p:txBody>
      </p:sp>
      <p:sp>
        <p:nvSpPr>
          <p:cNvPr id="200" name="Notes"/>
          <p:cNvSpPr txBox="1"/>
          <p:nvPr/>
        </p:nvSpPr>
        <p:spPr>
          <a:xfrm>
            <a:off x="14712236" y="7575992"/>
            <a:ext cx="1048941" cy="385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Notes</a:t>
            </a:r>
          </a:p>
        </p:txBody>
      </p:sp>
      <p:sp>
        <p:nvSpPr>
          <p:cNvPr id="201" name="Note"/>
          <p:cNvSpPr txBox="1"/>
          <p:nvPr/>
        </p:nvSpPr>
        <p:spPr>
          <a:xfrm>
            <a:off x="11123900" y="9022265"/>
            <a:ext cx="838611" cy="48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Note</a:t>
            </a:r>
          </a:p>
        </p:txBody>
      </p:sp>
      <p:sp>
        <p:nvSpPr>
          <p:cNvPr id="202" name="Notes"/>
          <p:cNvSpPr txBox="1"/>
          <p:nvPr/>
        </p:nvSpPr>
        <p:spPr>
          <a:xfrm>
            <a:off x="14712236" y="10077129"/>
            <a:ext cx="1048941" cy="385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Notes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MassTransit"/>
          <p:cNvSpPr txBox="1"/>
          <p:nvPr>
            <p:ph type="ctrTitle"/>
          </p:nvPr>
        </p:nvSpPr>
        <p:spPr>
          <a:xfrm>
            <a:off x="1219200" y="1816100"/>
            <a:ext cx="21958300" cy="4089400"/>
          </a:xfrm>
          <a:prstGeom prst="rect">
            <a:avLst/>
          </a:prstGeom>
        </p:spPr>
        <p:txBody>
          <a:bodyPr/>
          <a:lstStyle/>
          <a:p>
            <a:pPr/>
            <a:r>
              <a:t>MassTransit</a:t>
            </a:r>
          </a:p>
        </p:txBody>
      </p:sp>
      <p:sp>
        <p:nvSpPr>
          <p:cNvPr id="205" name="Messaging framework for .NET…"/>
          <p:cNvSpPr txBox="1"/>
          <p:nvPr>
            <p:ph type="subTitle" sz="half" idx="1"/>
          </p:nvPr>
        </p:nvSpPr>
        <p:spPr>
          <a:xfrm>
            <a:off x="1219200" y="6604000"/>
            <a:ext cx="21958300" cy="3461893"/>
          </a:xfrm>
          <a:prstGeom prst="rect">
            <a:avLst/>
          </a:prstGeom>
        </p:spPr>
        <p:txBody>
          <a:bodyPr/>
          <a:lstStyle/>
          <a:p>
            <a:pPr/>
            <a:r>
              <a:t>Messaging framework for .NET</a:t>
            </a:r>
          </a:p>
          <a:p>
            <a:pPr/>
            <a:r>
              <a:t>Facilitates communication between applications following EDA</a:t>
            </a:r>
          </a:p>
          <a:p>
            <a:pPr/>
            <a:r>
              <a:t>Support multiple message brokers (Azure Service Bus, RabbitMQ, etc…)</a:t>
            </a:r>
          </a:p>
          <a:p>
            <a:pPr/>
            <a:r>
              <a:t>Implements multiple patterns (ie Sagas)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ode demo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Code 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Event Driven Architecture"/>
          <p:cNvSpPr txBox="1"/>
          <p:nvPr>
            <p:ph type="ctrTitle"/>
          </p:nvPr>
        </p:nvSpPr>
        <p:spPr>
          <a:xfrm>
            <a:off x="1212850" y="1502782"/>
            <a:ext cx="21958300" cy="1968501"/>
          </a:xfrm>
          <a:prstGeom prst="rect">
            <a:avLst/>
          </a:prstGeom>
        </p:spPr>
        <p:txBody>
          <a:bodyPr/>
          <a:lstStyle/>
          <a:p>
            <a:pPr/>
            <a:r>
              <a:t>Event Driven Architecture</a:t>
            </a:r>
          </a:p>
        </p:txBody>
      </p:sp>
      <p:sp>
        <p:nvSpPr>
          <p:cNvPr id="156" name="EDA is a software architecture paradigm concerning the production and detection of events.…"/>
          <p:cNvSpPr txBox="1"/>
          <p:nvPr>
            <p:ph type="subTitle" idx="1"/>
          </p:nvPr>
        </p:nvSpPr>
        <p:spPr>
          <a:xfrm>
            <a:off x="1212850" y="4259498"/>
            <a:ext cx="21958300" cy="7265180"/>
          </a:xfrm>
          <a:prstGeom prst="rect">
            <a:avLst/>
          </a:prstGeom>
        </p:spPr>
        <p:txBody>
          <a:bodyPr/>
          <a:lstStyle/>
          <a:p>
            <a:pPr>
              <a:defRPr sz="6100"/>
            </a:pPr>
            <a:r>
              <a:t>EDA is a software architecture paradigm concerning the production and detection of events.</a:t>
            </a:r>
          </a:p>
          <a:p>
            <a:pPr/>
          </a:p>
          <a:p>
            <a:pPr>
              <a:defRPr sz="6100"/>
            </a:pPr>
            <a:r>
              <a:t>An event-driven system typically consists of:</a:t>
            </a:r>
          </a:p>
          <a:p>
            <a:pPr>
              <a:defRPr sz="6100"/>
            </a:pPr>
            <a:r>
              <a:t>Event emitters</a:t>
            </a:r>
          </a:p>
          <a:p>
            <a:pPr>
              <a:defRPr sz="6100"/>
            </a:pPr>
            <a:r>
              <a:t>Event consumers</a:t>
            </a:r>
          </a:p>
          <a:p>
            <a:pPr>
              <a:defRPr sz="6100"/>
            </a:pPr>
            <a:r>
              <a:t>Event channels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agas"/>
          <p:cNvSpPr txBox="1"/>
          <p:nvPr>
            <p:ph type="ctrTitle"/>
          </p:nvPr>
        </p:nvSpPr>
        <p:spPr>
          <a:xfrm>
            <a:off x="1212850" y="1502782"/>
            <a:ext cx="21958300" cy="1968501"/>
          </a:xfrm>
          <a:prstGeom prst="rect">
            <a:avLst/>
          </a:prstGeom>
        </p:spPr>
        <p:txBody>
          <a:bodyPr/>
          <a:lstStyle/>
          <a:p>
            <a:pPr/>
            <a:r>
              <a:t>Sagas</a:t>
            </a:r>
          </a:p>
        </p:txBody>
      </p:sp>
      <p:sp>
        <p:nvSpPr>
          <p:cNvPr id="159" name="A saga is a design pattern used in EDA to manage long-running transactions that span multiple services / events.…"/>
          <p:cNvSpPr txBox="1"/>
          <p:nvPr>
            <p:ph type="subTitle" idx="1"/>
          </p:nvPr>
        </p:nvSpPr>
        <p:spPr>
          <a:xfrm>
            <a:off x="1212850" y="4259498"/>
            <a:ext cx="21958300" cy="7265180"/>
          </a:xfrm>
          <a:prstGeom prst="rect">
            <a:avLst/>
          </a:prstGeom>
        </p:spPr>
        <p:txBody>
          <a:bodyPr/>
          <a:lstStyle/>
          <a:p>
            <a:pPr>
              <a:defRPr sz="6100"/>
            </a:pPr>
            <a:r>
              <a:t>A saga is a design pattern used in EDA to manage long-running transactions that span multiple services / events.</a:t>
            </a:r>
          </a:p>
          <a:p>
            <a:pPr/>
          </a:p>
          <a:p>
            <a:pPr>
              <a:defRPr sz="6100"/>
            </a:pPr>
            <a:r>
              <a:t>There are 2 ways of coordinating sagas:</a:t>
            </a:r>
          </a:p>
          <a:p>
            <a:pPr>
              <a:defRPr sz="6100"/>
            </a:pPr>
            <a:r>
              <a:t>Choreography</a:t>
            </a:r>
          </a:p>
          <a:p>
            <a:pPr>
              <a:defRPr sz="6100"/>
            </a:pPr>
            <a:r>
              <a:t>Orchestration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he coffee bar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coffee bar</a:t>
            </a:r>
          </a:p>
        </p:txBody>
      </p:sp>
      <p:sp>
        <p:nvSpPr>
          <p:cNvPr id="162" name="Let’s do it!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do it!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creenshot 2024-10-02 at 16.39.16.png" descr="Screenshot 2024-10-02 at 16.39.16.pn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550846" y="1238258"/>
            <a:ext cx="13816633" cy="11239484"/>
          </a:xfrm>
          <a:prstGeom prst="rect">
            <a:avLst/>
          </a:prstGeom>
        </p:spPr>
      </p:pic>
      <p:sp>
        <p:nvSpPr>
          <p:cNvPr id="165" name="The coffee bar"/>
          <p:cNvSpPr txBox="1"/>
          <p:nvPr>
            <p:ph type="title"/>
          </p:nvPr>
        </p:nvSpPr>
        <p:spPr>
          <a:xfrm>
            <a:off x="-1654757" y="2343150"/>
            <a:ext cx="13487401" cy="4914900"/>
          </a:xfrm>
          <a:prstGeom prst="rect">
            <a:avLst/>
          </a:prstGeom>
        </p:spPr>
        <p:txBody>
          <a:bodyPr/>
          <a:lstStyle/>
          <a:p>
            <a:pPr/>
            <a:r>
              <a:t>The coffee bar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We wants this to sca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 wants this to scale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creenshot 2024-10-02 at 16.03.56.png" descr="Screenshot 2024-10-02 at 16.03.56.pn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550846" y="1238258"/>
            <a:ext cx="13816633" cy="11239484"/>
          </a:xfrm>
          <a:prstGeom prst="rect">
            <a:avLst/>
          </a:prstGeom>
        </p:spPr>
      </p:pic>
      <p:sp>
        <p:nvSpPr>
          <p:cNvPr id="170" name="The coffee bar"/>
          <p:cNvSpPr txBox="1"/>
          <p:nvPr>
            <p:ph type="title"/>
          </p:nvPr>
        </p:nvSpPr>
        <p:spPr>
          <a:xfrm>
            <a:off x="-1654757" y="2343150"/>
            <a:ext cx="13487401" cy="4914900"/>
          </a:xfrm>
          <a:prstGeom prst="rect">
            <a:avLst/>
          </a:prstGeom>
        </p:spPr>
        <p:txBody>
          <a:bodyPr/>
          <a:lstStyle/>
          <a:p>
            <a:pPr/>
            <a:r>
              <a:t>The coffee bar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creenshot 2024-10-02 at 16.03.56.png" descr="Screenshot 2024-10-02 at 16.03.56.pn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550846" y="1238258"/>
            <a:ext cx="13816633" cy="11239484"/>
          </a:xfrm>
          <a:prstGeom prst="rect">
            <a:avLst/>
          </a:prstGeom>
        </p:spPr>
      </p:pic>
      <p:sp>
        <p:nvSpPr>
          <p:cNvPr id="173" name="The coffee bar"/>
          <p:cNvSpPr txBox="1"/>
          <p:nvPr>
            <p:ph type="title"/>
          </p:nvPr>
        </p:nvSpPr>
        <p:spPr>
          <a:xfrm>
            <a:off x="-1654757" y="2343150"/>
            <a:ext cx="13487401" cy="4914900"/>
          </a:xfrm>
          <a:prstGeom prst="rect">
            <a:avLst/>
          </a:prstGeom>
        </p:spPr>
        <p:txBody>
          <a:bodyPr/>
          <a:lstStyle/>
          <a:p>
            <a:pPr/>
            <a:r>
              <a:t>The coffee bar</a:t>
            </a:r>
          </a:p>
        </p:txBody>
      </p:sp>
      <p:sp>
        <p:nvSpPr>
          <p:cNvPr id="174" name="Voice"/>
          <p:cNvSpPr txBox="1"/>
          <p:nvPr/>
        </p:nvSpPr>
        <p:spPr>
          <a:xfrm>
            <a:off x="17508300" y="4103106"/>
            <a:ext cx="953133" cy="48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Voice</a:t>
            </a:r>
          </a:p>
        </p:txBody>
      </p:sp>
      <p:sp>
        <p:nvSpPr>
          <p:cNvPr id="175" name="Voice"/>
          <p:cNvSpPr txBox="1"/>
          <p:nvPr/>
        </p:nvSpPr>
        <p:spPr>
          <a:xfrm>
            <a:off x="17508300" y="6747050"/>
            <a:ext cx="953133" cy="48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Voice</a:t>
            </a:r>
          </a:p>
        </p:txBody>
      </p:sp>
      <p:sp>
        <p:nvSpPr>
          <p:cNvPr id="176" name="Voice"/>
          <p:cNvSpPr txBox="1"/>
          <p:nvPr/>
        </p:nvSpPr>
        <p:spPr>
          <a:xfrm>
            <a:off x="17508300" y="9390992"/>
            <a:ext cx="953133" cy="48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Voice</a:t>
            </a:r>
          </a:p>
        </p:txBody>
      </p:sp>
      <p:sp>
        <p:nvSpPr>
          <p:cNvPr id="177" name="Voice"/>
          <p:cNvSpPr txBox="1"/>
          <p:nvPr/>
        </p:nvSpPr>
        <p:spPr>
          <a:xfrm>
            <a:off x="14118721" y="9553694"/>
            <a:ext cx="953133" cy="48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Voice</a:t>
            </a:r>
          </a:p>
        </p:txBody>
      </p:sp>
      <p:sp>
        <p:nvSpPr>
          <p:cNvPr id="178" name="Voice"/>
          <p:cNvSpPr txBox="1"/>
          <p:nvPr/>
        </p:nvSpPr>
        <p:spPr>
          <a:xfrm>
            <a:off x="13745902" y="4396899"/>
            <a:ext cx="953133" cy="48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Voice</a:t>
            </a:r>
          </a:p>
        </p:txBody>
      </p:sp>
      <p:sp>
        <p:nvSpPr>
          <p:cNvPr id="179" name="Rectangle"/>
          <p:cNvSpPr/>
          <p:nvPr/>
        </p:nvSpPr>
        <p:spPr>
          <a:xfrm>
            <a:off x="15582458" y="4660081"/>
            <a:ext cx="7661202" cy="198867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b="1" sz="3800">
                <a:solidFill>
                  <a:srgbClr val="F5F8EB"/>
                </a:solidFill>
              </a:defRPr>
            </a:pPr>
          </a:p>
        </p:txBody>
      </p:sp>
      <p:sp>
        <p:nvSpPr>
          <p:cNvPr id="180" name="Voice = request / response (http or others)…"/>
          <p:cNvSpPr txBox="1"/>
          <p:nvPr/>
        </p:nvSpPr>
        <p:spPr>
          <a:xfrm>
            <a:off x="-1654757" y="4531640"/>
            <a:ext cx="13487401" cy="491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 algn="ctr">
              <a:spcBef>
                <a:spcPts val="0"/>
              </a:spcBef>
              <a:defRPr b="1" sz="3500">
                <a:solidFill>
                  <a:schemeClr val="accent4">
                    <a:satOff val="-10850"/>
                    <a:lumOff val="-11574"/>
                  </a:schemeClr>
                </a:solidFill>
              </a:defRPr>
            </a:pPr>
            <a:r>
              <a:t>Voice = request / response (http or others)</a:t>
            </a:r>
          </a:p>
          <a:p>
            <a:pPr algn="ctr">
              <a:spcBef>
                <a:spcPts val="0"/>
              </a:spcBef>
              <a:defRPr b="1" sz="3500">
                <a:solidFill>
                  <a:schemeClr val="accent4">
                    <a:satOff val="-10850"/>
                    <a:lumOff val="-11574"/>
                  </a:schemeClr>
                </a:solidFill>
              </a:defRPr>
            </a:pPr>
            <a:r>
              <a:t>Waiters = microservices</a:t>
            </a:r>
          </a:p>
        </p:txBody>
      </p:sp>
      <p:sp>
        <p:nvSpPr>
          <p:cNvPr id="181" name="Rectangle"/>
          <p:cNvSpPr/>
          <p:nvPr/>
        </p:nvSpPr>
        <p:spPr>
          <a:xfrm>
            <a:off x="9756258" y="6645449"/>
            <a:ext cx="13487401" cy="5459176"/>
          </a:xfrm>
          <a:prstGeom prst="rect">
            <a:avLst/>
          </a:prstGeom>
          <a:blipFill>
            <a:blip r:embed="rId4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b="1" sz="3800">
                <a:solidFill>
                  <a:srgbClr val="F5F8EB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9" grpId="1"/>
      <p:bldP build="whole" bldLvl="1" animBg="1" rev="0" advAuto="0" spid="181" grpId="2"/>
      <p:bldP build="whole" bldLvl="1" animBg="1" rev="0" advAuto="0" spid="180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creenshot 2024-10-02 at 16.03.56.png" descr="Screenshot 2024-10-02 at 16.03.56.png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9550846" y="1238258"/>
            <a:ext cx="13816633" cy="11239484"/>
          </a:xfrm>
          <a:prstGeom prst="rect">
            <a:avLst/>
          </a:prstGeom>
        </p:spPr>
      </p:pic>
      <p:sp>
        <p:nvSpPr>
          <p:cNvPr id="184" name="The coffee bar"/>
          <p:cNvSpPr txBox="1"/>
          <p:nvPr>
            <p:ph type="title"/>
          </p:nvPr>
        </p:nvSpPr>
        <p:spPr>
          <a:xfrm>
            <a:off x="-1654757" y="2343150"/>
            <a:ext cx="13487401" cy="4914900"/>
          </a:xfrm>
          <a:prstGeom prst="rect">
            <a:avLst/>
          </a:prstGeom>
        </p:spPr>
        <p:txBody>
          <a:bodyPr/>
          <a:lstStyle/>
          <a:p>
            <a:pPr/>
            <a:r>
              <a:t>The coffee bar</a:t>
            </a:r>
          </a:p>
        </p:txBody>
      </p:sp>
      <p:sp>
        <p:nvSpPr>
          <p:cNvPr id="185" name="Note"/>
          <p:cNvSpPr txBox="1"/>
          <p:nvPr/>
        </p:nvSpPr>
        <p:spPr>
          <a:xfrm>
            <a:off x="17508300" y="4103106"/>
            <a:ext cx="838610" cy="48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Note</a:t>
            </a:r>
          </a:p>
        </p:txBody>
      </p:sp>
      <p:sp>
        <p:nvSpPr>
          <p:cNvPr id="186" name="Note"/>
          <p:cNvSpPr txBox="1"/>
          <p:nvPr/>
        </p:nvSpPr>
        <p:spPr>
          <a:xfrm>
            <a:off x="17508300" y="6747050"/>
            <a:ext cx="838610" cy="48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Note</a:t>
            </a:r>
          </a:p>
        </p:txBody>
      </p:sp>
      <p:sp>
        <p:nvSpPr>
          <p:cNvPr id="187" name="Note"/>
          <p:cNvSpPr txBox="1"/>
          <p:nvPr/>
        </p:nvSpPr>
        <p:spPr>
          <a:xfrm>
            <a:off x="17508300" y="9390992"/>
            <a:ext cx="838610" cy="48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Note</a:t>
            </a:r>
          </a:p>
        </p:txBody>
      </p:sp>
      <p:sp>
        <p:nvSpPr>
          <p:cNvPr id="188" name="Note"/>
          <p:cNvSpPr txBox="1"/>
          <p:nvPr/>
        </p:nvSpPr>
        <p:spPr>
          <a:xfrm>
            <a:off x="14118721" y="9553694"/>
            <a:ext cx="838610" cy="48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Note</a:t>
            </a:r>
          </a:p>
        </p:txBody>
      </p:sp>
      <p:sp>
        <p:nvSpPr>
          <p:cNvPr id="189" name="Note"/>
          <p:cNvSpPr txBox="1"/>
          <p:nvPr/>
        </p:nvSpPr>
        <p:spPr>
          <a:xfrm>
            <a:off x="13745902" y="4396899"/>
            <a:ext cx="838610" cy="484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>
                <a:solidFill>
                  <a:schemeClr val="accent5">
                    <a:satOff val="18430"/>
                    <a:lumOff val="-14768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Note</a:t>
            </a:r>
          </a:p>
        </p:txBody>
      </p:sp>
      <p:sp>
        <p:nvSpPr>
          <p:cNvPr id="190" name="Rectangle"/>
          <p:cNvSpPr/>
          <p:nvPr/>
        </p:nvSpPr>
        <p:spPr>
          <a:xfrm>
            <a:off x="15478641" y="4660081"/>
            <a:ext cx="7879319" cy="198867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b="1" sz="3800">
                <a:solidFill>
                  <a:srgbClr val="F5F8EB"/>
                </a:solidFill>
              </a:defRPr>
            </a:pPr>
          </a:p>
        </p:txBody>
      </p:sp>
      <p:sp>
        <p:nvSpPr>
          <p:cNvPr id="191" name="Note = message / event…"/>
          <p:cNvSpPr txBox="1"/>
          <p:nvPr/>
        </p:nvSpPr>
        <p:spPr>
          <a:xfrm>
            <a:off x="-1654757" y="4531640"/>
            <a:ext cx="13487401" cy="491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 algn="ctr">
              <a:spcBef>
                <a:spcPts val="0"/>
              </a:spcBef>
              <a:defRPr b="1" sz="3500">
                <a:solidFill>
                  <a:schemeClr val="accent4">
                    <a:satOff val="-10850"/>
                    <a:lumOff val="-11574"/>
                  </a:schemeClr>
                </a:solidFill>
              </a:defRPr>
            </a:pPr>
            <a:r>
              <a:t>Note = message / event</a:t>
            </a:r>
          </a:p>
          <a:p>
            <a:pPr algn="ctr">
              <a:spcBef>
                <a:spcPts val="0"/>
              </a:spcBef>
              <a:defRPr b="1" sz="3500">
                <a:solidFill>
                  <a:schemeClr val="accent4">
                    <a:satOff val="-10850"/>
                    <a:lumOff val="-11574"/>
                  </a:schemeClr>
                </a:solidFill>
              </a:defRPr>
            </a:pPr>
            <a:r>
              <a:t>Waiters = microservices</a:t>
            </a:r>
          </a:p>
        </p:txBody>
      </p:sp>
      <p:sp>
        <p:nvSpPr>
          <p:cNvPr id="192" name="CHOREOGRAPHY"/>
          <p:cNvSpPr txBox="1"/>
          <p:nvPr/>
        </p:nvSpPr>
        <p:spPr>
          <a:xfrm>
            <a:off x="5162689" y="10283181"/>
            <a:ext cx="13487401" cy="1988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ctr" defTabSz="701675">
              <a:spcBef>
                <a:spcPts val="0"/>
              </a:spcBef>
              <a:defRPr b="1" sz="11305">
                <a:solidFill>
                  <a:srgbClr val="61615E"/>
                </a:solidFill>
              </a:defRPr>
            </a:lvl1pPr>
          </a:lstStyle>
          <a:p>
            <a:pPr/>
            <a:r>
              <a:t>CHOREOGRAPHY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mph" nodeType="clickEffect" presetID="9" grpId="2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11" dur="indefinite" fill="hold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0" grpId="1"/>
      <p:bldP build="whole" bldLvl="1" animBg="1" rev="0" advAuto="0" spid="190" grpId="2"/>
      <p:bldP build="whole" bldLvl="1" animBg="1" rev="0" advAuto="0" spid="191" grpId="3"/>
      <p:bldP build="whole" bldLvl="1" animBg="1" rev="0" advAuto="0" spid="192" grpId="4"/>
    </p:bldLst>
  </p:timing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BrushedCanvas">
  <a:themeElements>
    <a:clrScheme name="BrushedCanvas">
      <a:dk1>
        <a:srgbClr val="546056"/>
      </a:dk1>
      <a:lt1>
        <a:srgbClr val="600C52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800" u="none" kumimoji="0" normalizeH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000" u="none" kumimoji="0" normalizeH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rushedCanvas">
  <a:themeElements>
    <a:clrScheme name="BrushedCanvas">
      <a:dk1>
        <a:srgbClr val="000000"/>
      </a:dk1>
      <a:lt1>
        <a:srgbClr val="FFFFFF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800" u="none" kumimoji="0" normalizeH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000" u="none" kumimoji="0" normalizeH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